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61" r:id="rId2"/>
    <p:sldId id="393" r:id="rId3"/>
    <p:sldId id="275" r:id="rId4"/>
    <p:sldId id="386" r:id="rId5"/>
    <p:sldId id="383" r:id="rId6"/>
    <p:sldId id="544" r:id="rId7"/>
    <p:sldId id="452" r:id="rId8"/>
    <p:sldId id="531" r:id="rId9"/>
    <p:sldId id="543" r:id="rId10"/>
    <p:sldId id="325" r:id="rId11"/>
    <p:sldId id="549" r:id="rId12"/>
    <p:sldId id="548" r:id="rId13"/>
    <p:sldId id="545" r:id="rId14"/>
    <p:sldId id="529" r:id="rId15"/>
    <p:sldId id="381" r:id="rId16"/>
    <p:sldId id="385" r:id="rId17"/>
    <p:sldId id="550" r:id="rId18"/>
    <p:sldId id="535" r:id="rId19"/>
    <p:sldId id="551" r:id="rId20"/>
    <p:sldId id="552" r:id="rId21"/>
    <p:sldId id="530" r:id="rId22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Ownership" id="{E0419D64-84C9-AC42-BB67-99A7DF8A42F6}">
          <p14:sldIdLst>
            <p14:sldId id="361"/>
            <p14:sldId id="393"/>
            <p14:sldId id="275"/>
            <p14:sldId id="386"/>
            <p14:sldId id="383"/>
            <p14:sldId id="544"/>
            <p14:sldId id="452"/>
            <p14:sldId id="531"/>
            <p14:sldId id="543"/>
            <p14:sldId id="325"/>
            <p14:sldId id="549"/>
            <p14:sldId id="548"/>
            <p14:sldId id="545"/>
          </p14:sldIdLst>
        </p14:section>
        <p14:section name="Demo: Moves, Copies and Clones" id="{F545A392-E667-A64E-A159-FA64B578ECC1}">
          <p14:sldIdLst>
            <p14:sldId id="529"/>
          </p14:sldIdLst>
        </p14:section>
        <p14:section name="References and Slices" id="{A4FD25A7-793A-3142-9DFB-844008F154E8}">
          <p14:sldIdLst>
            <p14:sldId id="381"/>
            <p14:sldId id="385"/>
            <p14:sldId id="550"/>
            <p14:sldId id="535"/>
            <p14:sldId id="551"/>
            <p14:sldId id="552"/>
          </p14:sldIdLst>
        </p14:section>
        <p14:section name="Demo: References and Slices" id="{06731917-5CFB-354F-989B-A91B2FD2D3A9}">
          <p14:sldIdLst>
            <p14:sldId id="5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F25"/>
    <a:srgbClr val="000000"/>
    <a:srgbClr val="352B6F"/>
    <a:srgbClr val="E2E8F0"/>
    <a:srgbClr val="282053"/>
    <a:srgbClr val="4A33D1"/>
    <a:srgbClr val="00A3FF"/>
    <a:srgbClr val="B9004B"/>
    <a:srgbClr val="585FA2"/>
    <a:srgbClr val="EB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91"/>
    <p:restoredTop sz="94762"/>
  </p:normalViewPr>
  <p:slideViewPr>
    <p:cSldViewPr snapToGrid="0" snapToObjects="1">
      <p:cViewPr varScale="1">
        <p:scale>
          <a:sx n="24" d="100"/>
          <a:sy n="24" d="100"/>
        </p:scale>
        <p:origin x="224" y="2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540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F9C7B6-768D-954F-BA9C-9122E2D6F6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1915F-6815-D24D-8730-958EF22CD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0A394-DE4D-5742-BB9F-4F15EB604784}" type="datetimeFigureOut">
              <a:rPr lang="en-US" smtClean="0"/>
              <a:t>8/26/23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D0B7F-A9EB-2F45-BF1A-2E9813999A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AAC6D-38E8-B547-8A56-167358C0C2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D28C9-F529-5047-B6FF-09EB9BDA3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4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8/26/23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0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7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40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7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7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00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23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53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35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38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79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71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3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19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9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21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8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42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8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42296" y="921052"/>
            <a:ext cx="16222661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720" y="4740793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42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24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152" y="841375"/>
            <a:ext cx="7175500" cy="86042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152" y="841375"/>
            <a:ext cx="7175500" cy="86042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2736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886835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99690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9690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899690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91849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91849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91849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91023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1023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91023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09826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609826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609826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405272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7189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917189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17189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917190" y="2071960"/>
            <a:ext cx="1645362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66171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2366171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366171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41680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641680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41680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3087088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9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3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42582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42586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847759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2734727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14514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611172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993130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487847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8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92770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375537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11649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680373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61838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50747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11395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31071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50747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11395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1071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03779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010622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894098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305114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599606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11682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6174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00666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02375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20237" y="241861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20237" y="483029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17191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7190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711468" y="241861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11468" y="483029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270842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0842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818898" y="241861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18898" y="483029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81585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1585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06406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341073" y="2532121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1073" y="498739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341073" y="738932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48038" y="2478772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38" y="493404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8038" y="733597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4172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01994" y="214518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01994" y="411117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01994" y="608028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001994" y="804939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32274" y="223662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32274" y="4202621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32274" y="6171729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32274" y="814083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549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71837" y="2145187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971837" y="3623501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971837" y="5101815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971837" y="6580129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29869" y="223662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29869" y="371494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29869" y="519325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29869" y="6671567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91719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971837" y="8100643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29869" y="819208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1034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475409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61311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923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4044517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5034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2568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8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720" y="4740793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42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37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06667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683741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520707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215864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42539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9192093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8288000" cy="38703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26814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8288000" cy="3786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5665785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640766" y="3786028"/>
            <a:ext cx="1106738" cy="6500972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8288000" cy="378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86032"/>
            <a:ext cx="8951494" cy="6500968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2" y="3786030"/>
            <a:ext cx="3729515" cy="94731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542657" y="3786028"/>
            <a:ext cx="1106738" cy="650097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8288000" cy="3786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72220"/>
            <a:ext cx="8951494" cy="6500972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31668" y="3764150"/>
            <a:ext cx="3729515" cy="94731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3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8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5104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8288000" cy="3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2926081"/>
            <a:ext cx="18288000" cy="85637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0457947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9861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0"/>
            <a:ext cx="18288000" cy="378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2926081"/>
            <a:ext cx="18288000" cy="85993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0198"/>
            <a:ext cx="10293355" cy="57436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636097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0" y="0"/>
            <a:ext cx="6613451" cy="1028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90260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-1" y="0"/>
            <a:ext cx="6613451" cy="10287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762294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12020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59531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2926081"/>
            <a:ext cx="18288000" cy="911848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098236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2926081"/>
            <a:ext cx="18288000" cy="87093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0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43158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30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526964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2786" y="4538443"/>
            <a:ext cx="15304713" cy="1210115"/>
          </a:xfrm>
          <a:prstGeom prst="rect">
            <a:avLst/>
          </a:prstGeom>
        </p:spPr>
        <p:txBody>
          <a:bodyPr anchor="ctr"/>
          <a:lstStyle>
            <a:lvl1pPr algn="l">
              <a:defRPr sz="6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220491" y="4538443"/>
            <a:ext cx="0" cy="1210115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9071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094561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2013287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9071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511110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08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0" y="703581"/>
            <a:ext cx="5701777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25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59902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48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912317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3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39" y="2438401"/>
            <a:ext cx="6301361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438401"/>
            <a:ext cx="939639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10705722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151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0"/>
            <a:ext cx="9509760" cy="90412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9065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2208361"/>
            <a:ext cx="9509760" cy="75567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1" y="856298"/>
            <a:ext cx="9509760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072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0" y="-1"/>
            <a:ext cx="18287999" cy="10296939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2565400"/>
            <a:ext cx="15054790" cy="28193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1041774" y="5723158"/>
            <a:ext cx="16204453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1067547" y="1803399"/>
            <a:ext cx="11053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2971300"/>
            <a:ext cx="10168128" cy="111880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78171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474155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902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0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35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0045278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21287808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786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6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71887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286000"/>
            <a:ext cx="4721900" cy="145816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45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marL="0" marR="0" lvl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831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273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283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064"/>
            <a:ext cx="3857625" cy="10292064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2314575" y="3813592"/>
            <a:ext cx="3429000" cy="2875588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220" y="4501861"/>
            <a:ext cx="1959710" cy="14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215534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214801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412317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411585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09101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08368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7403" y="8058841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1090658" y="8051514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9502797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053704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046377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02153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01420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98936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98204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4587324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93602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92869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903852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896525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05241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1"/>
                </a:solidFill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286000"/>
            <a:ext cx="4721900" cy="145816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5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4011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8054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microsoft.com/office/2007/relationships/hdphoto" Target="../media/hdphoto1.wdp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87" y="855215"/>
            <a:ext cx="16450056" cy="815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7189" y="2738438"/>
            <a:ext cx="16450054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1280160"/>
            <a:ext cx="6214533" cy="1079444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5860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8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7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234" y="9224195"/>
            <a:ext cx="674736" cy="6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672" r:id="rId2"/>
    <p:sldLayoutId id="2147483840" r:id="rId3"/>
    <p:sldLayoutId id="2147483841" r:id="rId4"/>
    <p:sldLayoutId id="2147483744" r:id="rId5"/>
    <p:sldLayoutId id="2147483715" r:id="rId6"/>
    <p:sldLayoutId id="2147483846" r:id="rId7"/>
    <p:sldLayoutId id="2147483847" r:id="rId8"/>
    <p:sldLayoutId id="2147483766" r:id="rId9"/>
    <p:sldLayoutId id="2147483675" r:id="rId10"/>
    <p:sldLayoutId id="2147483836" r:id="rId11"/>
    <p:sldLayoutId id="2147483676" r:id="rId12"/>
    <p:sldLayoutId id="2147483837" r:id="rId13"/>
    <p:sldLayoutId id="2147483794" r:id="rId14"/>
    <p:sldLayoutId id="2147483760" r:id="rId15"/>
    <p:sldLayoutId id="2147483754" r:id="rId16"/>
    <p:sldLayoutId id="2147483755" r:id="rId17"/>
    <p:sldLayoutId id="2147483756" r:id="rId18"/>
    <p:sldLayoutId id="2147483827" r:id="rId19"/>
    <p:sldLayoutId id="2147483757" r:id="rId20"/>
    <p:sldLayoutId id="2147483759" r:id="rId21"/>
    <p:sldLayoutId id="2147483758" r:id="rId22"/>
    <p:sldLayoutId id="2147483791" r:id="rId23"/>
    <p:sldLayoutId id="2147483792" r:id="rId24"/>
    <p:sldLayoutId id="2147483793" r:id="rId25"/>
    <p:sldLayoutId id="2147483747" r:id="rId26"/>
    <p:sldLayoutId id="2147483752" r:id="rId27"/>
    <p:sldLayoutId id="2147483748" r:id="rId28"/>
    <p:sldLayoutId id="2147483761" r:id="rId29"/>
    <p:sldLayoutId id="2147483749" r:id="rId30"/>
    <p:sldLayoutId id="2147483762" r:id="rId31"/>
    <p:sldLayoutId id="2147483750" r:id="rId32"/>
    <p:sldLayoutId id="2147483763" r:id="rId33"/>
    <p:sldLayoutId id="2147483751" r:id="rId34"/>
    <p:sldLayoutId id="2147483764" r:id="rId35"/>
    <p:sldLayoutId id="2147483780" r:id="rId36"/>
    <p:sldLayoutId id="2147483804" r:id="rId37"/>
    <p:sldLayoutId id="2147483781" r:id="rId38"/>
    <p:sldLayoutId id="2147483830" r:id="rId39"/>
    <p:sldLayoutId id="2147483803" r:id="rId40"/>
    <p:sldLayoutId id="2147483809" r:id="rId41"/>
    <p:sldLayoutId id="2147483784" r:id="rId42"/>
    <p:sldLayoutId id="2147483778" r:id="rId43"/>
    <p:sldLayoutId id="2147483774" r:id="rId44"/>
    <p:sldLayoutId id="2147483773" r:id="rId45"/>
    <p:sldLayoutId id="2147483783" r:id="rId46"/>
    <p:sldLayoutId id="2147483779" r:id="rId47"/>
    <p:sldLayoutId id="2147483770" r:id="rId48"/>
    <p:sldLayoutId id="2147483768" r:id="rId49"/>
    <p:sldLayoutId id="2147483771" r:id="rId50"/>
    <p:sldLayoutId id="2147483772" r:id="rId51"/>
    <p:sldLayoutId id="2147483707" r:id="rId52"/>
    <p:sldLayoutId id="2147483706" r:id="rId53"/>
    <p:sldLayoutId id="2147483788" r:id="rId54"/>
    <p:sldLayoutId id="2147483789" r:id="rId55"/>
    <p:sldLayoutId id="2147483753" r:id="rId56"/>
    <p:sldLayoutId id="2147483801" r:id="rId57"/>
    <p:sldLayoutId id="2147483785" r:id="rId58"/>
    <p:sldLayoutId id="2147483786" r:id="rId59"/>
    <p:sldLayoutId id="2147483790" r:id="rId60"/>
    <p:sldLayoutId id="2147483800" r:id="rId61"/>
    <p:sldLayoutId id="2147483807" r:id="rId62"/>
    <p:sldLayoutId id="2147483712" r:id="rId63"/>
    <p:sldLayoutId id="2147483834" r:id="rId64"/>
    <p:sldLayoutId id="2147483719" r:id="rId65"/>
    <p:sldLayoutId id="2147483835" r:id="rId66"/>
    <p:sldLayoutId id="2147483745" r:id="rId67"/>
    <p:sldLayoutId id="2147483746" r:id="rId68"/>
    <p:sldLayoutId id="2147483787" r:id="rId69"/>
    <p:sldLayoutId id="2147483838" r:id="rId70"/>
    <p:sldLayoutId id="2147483839" r:id="rId71"/>
    <p:sldLayoutId id="2147483722" r:id="rId72"/>
    <p:sldLayoutId id="2147483795" r:id="rId73"/>
    <p:sldLayoutId id="2147483796" r:id="rId74"/>
    <p:sldLayoutId id="2147483797" r:id="rId75"/>
    <p:sldLayoutId id="2147483714" r:id="rId7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1371566" rtl="0" eaLnBrk="1" latinLnBrk="0" hangingPunct="1">
        <a:lnSpc>
          <a:spcPct val="90000"/>
        </a:lnSpc>
        <a:spcBef>
          <a:spcPct val="0"/>
        </a:spcBef>
        <a:buNone/>
        <a:defRPr sz="48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42297" y="921052"/>
            <a:ext cx="16221456" cy="2816759"/>
          </a:xfrm>
        </p:spPr>
        <p:txBody>
          <a:bodyPr anchor="b"/>
          <a:lstStyle/>
          <a:p>
            <a:r>
              <a:rPr lang="en-US" sz="8800" dirty="0">
                <a:effectLst/>
              </a:rPr>
              <a:t>Ownership and Borrowing</a:t>
            </a:r>
            <a:endParaRPr lang="en-US" sz="8800" dirty="0"/>
          </a:p>
        </p:txBody>
      </p:sp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AAE05E6-F6CF-404C-99D6-E50F72F21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3828" r="11056" b="28729"/>
          <a:stretch/>
        </p:blipFill>
        <p:spPr>
          <a:xfrm>
            <a:off x="1247694" y="7089632"/>
            <a:ext cx="2066545" cy="2072783"/>
          </a:xfrm>
          <a:prstGeom prst="ellipse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36D5E37-C453-AA44-8A03-7298F87A7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4466" y="7324467"/>
            <a:ext cx="9579639" cy="6089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Zachary Bennett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420A382-2E29-064D-BBFA-A7DF054A7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74466" y="7926233"/>
            <a:ext cx="9579637" cy="683713"/>
          </a:xfrm>
        </p:spPr>
        <p:txBody>
          <a:bodyPr/>
          <a:lstStyle/>
          <a:p>
            <a:r>
              <a:rPr lang="en-US" dirty="0"/>
              <a:t>Lead Software Developer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0EC8006-61E1-4942-B500-C5929D56EF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3194" y="8409761"/>
            <a:ext cx="9580909" cy="82528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z_bennett</a:t>
            </a:r>
            <a:r>
              <a:rPr lang="en-US" dirty="0"/>
              <a:t>_   |   </a:t>
            </a:r>
            <a:r>
              <a:rPr lang="en-US" dirty="0" err="1"/>
              <a:t>zachbennettcodes.com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5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Allocate memory on the heap for a String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The ”</a:t>
            </a:r>
            <a:r>
              <a:rPr lang="en-US" dirty="0" err="1"/>
              <a:t>my_string</a:t>
            </a:r>
            <a:r>
              <a:rPr lang="en-US" dirty="0"/>
              <a:t>” variable is no longer valid – behind-the-scenes, Rust calls the “drop” function which frees up this memory!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Easy - no need to manually free the memory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Ownership on the heap</a:t>
            </a:r>
          </a:p>
          <a:p>
            <a:endParaRPr lang="en-US" dirty="0"/>
          </a:p>
          <a:p>
            <a:r>
              <a:rPr lang="en-US" dirty="0"/>
              <a:t>{</a:t>
            </a:r>
          </a:p>
          <a:p>
            <a:endParaRPr lang="en-US" dirty="0"/>
          </a:p>
          <a:p>
            <a:r>
              <a:rPr lang="en-US" dirty="0"/>
              <a:t>  let </a:t>
            </a:r>
            <a:r>
              <a:rPr lang="en-US" dirty="0" err="1"/>
              <a:t>my_string</a:t>
            </a:r>
            <a:r>
              <a:rPr lang="en-US" dirty="0"/>
              <a:t> = String::from(“Hello”);</a:t>
            </a:r>
          </a:p>
          <a:p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9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Variables ”a” and “b” can both be used as these are simple values that are stored on the stack. Here, “b” is a copy (think shallow-copy) of “a”.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Here the “</a:t>
            </a:r>
            <a:r>
              <a:rPr lang="en-US" dirty="0" err="1"/>
              <a:t>str_a</a:t>
            </a:r>
            <a:r>
              <a:rPr lang="en-US" dirty="0"/>
              <a:t>” variable has stack data that points to data on the heap. The stack data is copied to “</a:t>
            </a:r>
            <a:r>
              <a:rPr lang="en-US" dirty="0" err="1"/>
              <a:t>str_b</a:t>
            </a:r>
            <a:r>
              <a:rPr lang="en-US" dirty="0"/>
              <a:t>”. The heap data is left untouched. This is known as a “move”. 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Use of the “</a:t>
            </a:r>
            <a:r>
              <a:rPr lang="en-US" dirty="0" err="1"/>
              <a:t>str_a</a:t>
            </a:r>
            <a:r>
              <a:rPr lang="en-US" dirty="0"/>
              <a:t>” variable is now invalid.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Moves/Copies – transferring ownership</a:t>
            </a:r>
          </a:p>
          <a:p>
            <a:r>
              <a:rPr lang="en-US" dirty="0"/>
              <a:t>// On the stack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let a = 1;</a:t>
            </a:r>
          </a:p>
          <a:p>
            <a:r>
              <a:rPr lang="en-US" dirty="0"/>
              <a:t>  let b = a;</a:t>
            </a:r>
          </a:p>
          <a:p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/>
              <a:t>// On the heap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let </a:t>
            </a:r>
            <a:r>
              <a:rPr lang="en-US" dirty="0" err="1"/>
              <a:t>str_a</a:t>
            </a:r>
            <a:r>
              <a:rPr lang="en-US" dirty="0"/>
              <a:t> = String::from(“Hello”);</a:t>
            </a:r>
          </a:p>
          <a:p>
            <a:r>
              <a:rPr lang="en-US" dirty="0"/>
              <a:t>  let </a:t>
            </a:r>
            <a:r>
              <a:rPr lang="en-US" dirty="0" err="1"/>
              <a:t>str_b</a:t>
            </a:r>
            <a:r>
              <a:rPr lang="en-US" dirty="0"/>
              <a:t> = </a:t>
            </a:r>
            <a:r>
              <a:rPr lang="en-US" dirty="0" err="1"/>
              <a:t>str_a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9EF761-8559-BE42-831E-1C9777FE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25" y="3828369"/>
            <a:ext cx="15643560" cy="1315131"/>
          </a:xfrm>
        </p:spPr>
        <p:txBody>
          <a:bodyPr/>
          <a:lstStyle/>
          <a:p>
            <a:r>
              <a:rPr lang="en-US" sz="7200" dirty="0"/>
              <a:t>What about deep copies?</a:t>
            </a:r>
          </a:p>
        </p:txBody>
      </p:sp>
    </p:spTree>
    <p:extLst>
      <p:ext uri="{BB962C8B-B14F-4D97-AF65-F5344CB8AC3E}">
        <p14:creationId xmlns:p14="http://schemas.microsoft.com/office/powerpoint/2010/main" val="3926036251"/>
      </p:ext>
    </p:extLst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Sometimes we need to make a copy of data on the heap.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We can do this on data structures that implement the ”Clone” trait.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Here we make a deep copy of a string.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The variables ”</a:t>
            </a:r>
            <a:r>
              <a:rPr lang="en-US" dirty="0" err="1"/>
              <a:t>str_a</a:t>
            </a:r>
            <a:r>
              <a:rPr lang="en-US" dirty="0"/>
              <a:t>” and “</a:t>
            </a:r>
            <a:r>
              <a:rPr lang="en-US" dirty="0" err="1"/>
              <a:t>str_b</a:t>
            </a:r>
            <a:r>
              <a:rPr lang="en-US" dirty="0"/>
              <a:t>” are both valid and both reference deeply-cloned data on the heap.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Cloning – making deep copies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let </a:t>
            </a:r>
            <a:r>
              <a:rPr lang="en-US" dirty="0" err="1"/>
              <a:t>str_a</a:t>
            </a:r>
            <a:r>
              <a:rPr lang="en-US" dirty="0"/>
              <a:t> = String::from(“Hello”);</a:t>
            </a:r>
          </a:p>
          <a:p>
            <a:r>
              <a:rPr lang="en-US" dirty="0"/>
              <a:t>  let </a:t>
            </a:r>
            <a:r>
              <a:rPr lang="en-US" dirty="0" err="1"/>
              <a:t>str_b</a:t>
            </a:r>
            <a:r>
              <a:rPr lang="en-US" dirty="0"/>
              <a:t> = </a:t>
            </a:r>
            <a:r>
              <a:rPr lang="en-US" dirty="0" err="1"/>
              <a:t>str_a.clone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7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Edge cases and “gotchas”</a:t>
            </a:r>
          </a:p>
          <a:p>
            <a:r>
              <a:rPr lang="en-US" dirty="0"/>
              <a:t>Ownership in Rust</a:t>
            </a:r>
          </a:p>
          <a:p>
            <a:pPr lvl="1"/>
            <a:r>
              <a:rPr lang="en-US" dirty="0"/>
              <a:t>Moving </a:t>
            </a:r>
          </a:p>
          <a:p>
            <a:pPr lvl="1"/>
            <a:r>
              <a:rPr lang="en-US" dirty="0"/>
              <a:t>Copying</a:t>
            </a:r>
          </a:p>
          <a:p>
            <a:pPr lvl="1"/>
            <a:r>
              <a:rPr lang="en-US" dirty="0"/>
              <a:t>Cloning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9191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S TT Commons" panose="02000506040000020004" pitchFamily="2" charset="77"/>
              </a:rPr>
              <a:t>References and Slices</a:t>
            </a:r>
          </a:p>
        </p:txBody>
      </p:sp>
    </p:spTree>
    <p:extLst>
      <p:ext uri="{BB962C8B-B14F-4D97-AF65-F5344CB8AC3E}">
        <p14:creationId xmlns:p14="http://schemas.microsoft.com/office/powerpoint/2010/main" val="161609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9263-7571-8747-94E3-F2D418E0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C1C60-6170-4F48-9A32-66F08637A91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References</a:t>
            </a:r>
          </a:p>
          <a:p>
            <a:r>
              <a:rPr lang="en-US" dirty="0">
                <a:solidFill>
                  <a:schemeClr val="bg1"/>
                </a:solidFill>
              </a:rPr>
              <a:t>Immutable or mutable links back to some piece of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B1A0C-93BA-1747-BADA-DE81038219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Slices</a:t>
            </a:r>
          </a:p>
          <a:p>
            <a:r>
              <a:rPr lang="en-US" dirty="0">
                <a:solidFill>
                  <a:schemeClr val="bg1"/>
                </a:solidFill>
              </a:rPr>
              <a:t>A special reference that points to a subset of data</a:t>
            </a:r>
          </a:p>
        </p:txBody>
      </p:sp>
    </p:spTree>
    <p:extLst>
      <p:ext uri="{BB962C8B-B14F-4D97-AF65-F5344CB8AC3E}">
        <p14:creationId xmlns:p14="http://schemas.microsoft.com/office/powerpoint/2010/main" val="340725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A60F-2317-2344-9D12-20E8493A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with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70A3D-EFDF-B744-8A5D-41C3F67406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O</a:t>
            </a:r>
            <a:r>
              <a:rPr lang="en-US" b="0" dirty="0">
                <a:solidFill>
                  <a:schemeClr val="accent6"/>
                </a:solidFill>
              </a:rPr>
              <a:t>ne mutable reference or any amount of immutable 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C8154-A7C0-4A4D-B977-04561D2049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References HAVE to be valid</a:t>
            </a:r>
          </a:p>
        </p:txBody>
      </p:sp>
    </p:spTree>
    <p:extLst>
      <p:ext uri="{BB962C8B-B14F-4D97-AF65-F5344CB8AC3E}">
        <p14:creationId xmlns:p14="http://schemas.microsoft.com/office/powerpoint/2010/main" val="1949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Function that takes a String reference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Immutable reference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Mutable reference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References and borrowing</a:t>
            </a:r>
          </a:p>
          <a:p>
            <a:r>
              <a:rPr lang="en-US" dirty="0" err="1"/>
              <a:t>fn</a:t>
            </a:r>
            <a:r>
              <a:rPr lang="en-US" dirty="0"/>
              <a:t> </a:t>
            </a:r>
            <a:r>
              <a:rPr lang="en-US" dirty="0" err="1"/>
              <a:t>concat</a:t>
            </a:r>
            <a:r>
              <a:rPr lang="en-US" dirty="0"/>
              <a:t>(a: &amp;mut String) {</a:t>
            </a:r>
          </a:p>
          <a:p>
            <a:r>
              <a:rPr lang="en-US" dirty="0"/>
              <a:t>  </a:t>
            </a:r>
            <a:r>
              <a:rPr lang="en-US" dirty="0" err="1"/>
              <a:t>a.push_str</a:t>
            </a:r>
            <a:r>
              <a:rPr lang="en-US" dirty="0"/>
              <a:t>(“bar”)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let foo = String::from(“foo”);</a:t>
            </a:r>
          </a:p>
          <a:p>
            <a:r>
              <a:rPr lang="en-US" dirty="0" err="1"/>
              <a:t>concat</a:t>
            </a:r>
            <a:r>
              <a:rPr lang="en-US" dirty="0"/>
              <a:t>(&amp;foo); // We can’t do this!</a:t>
            </a:r>
          </a:p>
          <a:p>
            <a:endParaRPr lang="en-US" dirty="0"/>
          </a:p>
          <a:p>
            <a:r>
              <a:rPr lang="en-US" dirty="0"/>
              <a:t>let mut </a:t>
            </a:r>
            <a:r>
              <a:rPr lang="en-US" dirty="0" err="1"/>
              <a:t>other_foo</a:t>
            </a:r>
            <a:r>
              <a:rPr lang="en-US" dirty="0"/>
              <a:t> = String::from(“foo”);</a:t>
            </a:r>
          </a:p>
          <a:p>
            <a:r>
              <a:rPr lang="en-US" dirty="0" err="1"/>
              <a:t>concat</a:t>
            </a:r>
            <a:r>
              <a:rPr lang="en-US" dirty="0"/>
              <a:t>(&amp;mut </a:t>
            </a:r>
            <a:r>
              <a:rPr lang="en-US" dirty="0" err="1"/>
              <a:t>other_foo</a:t>
            </a: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9EF761-8559-BE42-831E-1C9777FE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25" y="3828369"/>
            <a:ext cx="15643560" cy="1315131"/>
          </a:xfrm>
        </p:spPr>
        <p:txBody>
          <a:bodyPr/>
          <a:lstStyle/>
          <a:p>
            <a:r>
              <a:rPr lang="en-US" sz="7200" dirty="0"/>
              <a:t>Slice – a reference to a contiguous sequence</a:t>
            </a:r>
          </a:p>
        </p:txBody>
      </p:sp>
    </p:spTree>
    <p:extLst>
      <p:ext uri="{BB962C8B-B14F-4D97-AF65-F5344CB8AC3E}">
        <p14:creationId xmlns:p14="http://schemas.microsoft.com/office/powerpoint/2010/main" val="3821476944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E4EF5-3A12-7142-AB1E-6579AC4298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PS TT Commons" panose="02000506040000020004" pitchFamily="2" charset="77"/>
              </a:rPr>
              <a:t>Manual Memory Management</a:t>
            </a:r>
          </a:p>
          <a:p>
            <a:r>
              <a:rPr lang="en-US" dirty="0"/>
              <a:t>In this category, programming languages require the developer to manage memory.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8F31C-0D77-B14B-AB88-2200A040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Memory Management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B61F3A-ABA8-C945-9768-A388ECB75D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latin typeface="PS TT Commons" panose="02000506040000020004" pitchFamily="2" charset="77"/>
              </a:rPr>
              <a:t>Garbage Collected</a:t>
            </a:r>
          </a:p>
          <a:p>
            <a:r>
              <a:rPr lang="en-US" dirty="0"/>
              <a:t>Languages in this category use a garbage collector – a program that is responsible for managing memory</a:t>
            </a:r>
          </a:p>
        </p:txBody>
      </p:sp>
      <p:pic>
        <p:nvPicPr>
          <p:cNvPr id="2050" name="Picture 2" descr="hands-on-training">
            <a:extLst>
              <a:ext uri="{FF2B5EF4-FFF2-40B4-BE49-F238E27FC236}">
                <a16:creationId xmlns:a16="http://schemas.microsoft.com/office/drawing/2014/main" id="{21CA3270-EAC0-E644-8373-105CAA972606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2560638"/>
            <a:ext cx="3814762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cycle">
            <a:extLst>
              <a:ext uri="{FF2B5EF4-FFF2-40B4-BE49-F238E27FC236}">
                <a16:creationId xmlns:a16="http://schemas.microsoft.com/office/drawing/2014/main" id="{BCB06029-F075-3B43-A422-8B4C8F6536EE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63" y="2560638"/>
            <a:ext cx="3814762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68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String variable</a:t>
            </a:r>
          </a:p>
          <a:p>
            <a:pPr marL="267335">
              <a:lnSpc>
                <a:spcPct val="120000"/>
              </a:lnSpc>
            </a:pPr>
            <a:r>
              <a:rPr lang="en-US" dirty="0"/>
              <a:t>A string slice that references the string “foo”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 string slice that references the string “bar”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Arrays have slices too!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Mutable array slice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Mutate by an index (unsafe - this is just an example)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Slices – strings and arrays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foobar</a:t>
            </a:r>
            <a:r>
              <a:rPr lang="en-US" dirty="0"/>
              <a:t> = String::from(“</a:t>
            </a:r>
            <a:r>
              <a:rPr lang="en-US" dirty="0" err="1"/>
              <a:t>foobar</a:t>
            </a:r>
            <a:r>
              <a:rPr lang="en-US" dirty="0"/>
              <a:t>”);</a:t>
            </a:r>
          </a:p>
          <a:p>
            <a:r>
              <a:rPr lang="en-US" dirty="0"/>
              <a:t>let foo = &amp;</a:t>
            </a:r>
            <a:r>
              <a:rPr lang="en-US" dirty="0" err="1"/>
              <a:t>foobar</a:t>
            </a:r>
            <a:r>
              <a:rPr lang="en-US" dirty="0"/>
              <a:t>[0..4];</a:t>
            </a:r>
          </a:p>
          <a:p>
            <a:r>
              <a:rPr lang="en-US" dirty="0"/>
              <a:t>let bar = &amp;</a:t>
            </a:r>
            <a:r>
              <a:rPr lang="en-US" dirty="0" err="1"/>
              <a:t>foobar</a:t>
            </a:r>
            <a:r>
              <a:rPr lang="en-US" dirty="0"/>
              <a:t>[3..]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my_arr</a:t>
            </a:r>
            <a:r>
              <a:rPr lang="en-US" dirty="0"/>
              <a:t> = [ 1, 2, 3 ];</a:t>
            </a:r>
          </a:p>
          <a:p>
            <a:r>
              <a:rPr lang="en-US" dirty="0"/>
              <a:t>let one = &amp;</a:t>
            </a:r>
            <a:r>
              <a:rPr lang="en-US" dirty="0" err="1"/>
              <a:t>my_arr</a:t>
            </a:r>
            <a:r>
              <a:rPr lang="en-US" dirty="0"/>
              <a:t>[..1];</a:t>
            </a:r>
          </a:p>
          <a:p>
            <a:r>
              <a:rPr lang="en-US" dirty="0"/>
              <a:t>let </a:t>
            </a:r>
            <a:r>
              <a:rPr lang="en-US" dirty="0" err="1"/>
              <a:t>my_mut_arr</a:t>
            </a:r>
            <a:r>
              <a:rPr lang="en-US" dirty="0"/>
              <a:t> = [ 1, 2, 3];</a:t>
            </a:r>
          </a:p>
          <a:p>
            <a:r>
              <a:rPr lang="en-US" dirty="0"/>
              <a:t>let </a:t>
            </a:r>
            <a:r>
              <a:rPr lang="en-US" dirty="0" err="1"/>
              <a:t>my_mut_slice</a:t>
            </a:r>
            <a:r>
              <a:rPr lang="en-US" dirty="0"/>
              <a:t> = &amp;mut </a:t>
            </a:r>
            <a:r>
              <a:rPr lang="en-US" dirty="0" err="1"/>
              <a:t>my_mut_arr</a:t>
            </a:r>
            <a:r>
              <a:rPr lang="en-US" dirty="0"/>
              <a:t>[..1];</a:t>
            </a:r>
          </a:p>
          <a:p>
            <a:r>
              <a:rPr lang="en-US" dirty="0" err="1"/>
              <a:t>my_mut_slice</a:t>
            </a:r>
            <a:r>
              <a:rPr lang="en-US" dirty="0"/>
              <a:t>[0] = 2;</a:t>
            </a:r>
          </a:p>
          <a:p>
            <a:r>
              <a:rPr lang="en-US" dirty="0"/>
              <a:t>// </a:t>
            </a:r>
            <a:r>
              <a:rPr lang="en-US" dirty="0" err="1"/>
              <a:t>my_mut_arr</a:t>
            </a:r>
            <a:r>
              <a:rPr lang="en-US" dirty="0"/>
              <a:t> now looks like: [2, 2, 3]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7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References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r>
              <a:rPr lang="en-US" dirty="0"/>
              <a:t>Mutable</a:t>
            </a:r>
          </a:p>
          <a:p>
            <a:pPr lvl="1"/>
            <a:r>
              <a:rPr lang="en-US" dirty="0"/>
              <a:t>Slices as partial references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8099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9EF761-8559-BE42-831E-1C9777FE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25" y="3828369"/>
            <a:ext cx="15643560" cy="1315131"/>
          </a:xfrm>
        </p:spPr>
        <p:txBody>
          <a:bodyPr/>
          <a:lstStyle/>
          <a:p>
            <a:r>
              <a:rPr lang="en-US" sz="7200" dirty="0"/>
              <a:t>Ownership gives us safety -</a:t>
            </a:r>
            <a:br>
              <a:rPr lang="en-US" sz="7200" dirty="0"/>
            </a:br>
            <a:r>
              <a:rPr lang="en-US" sz="7200" dirty="0"/>
              <a:t>without a Garbage Collector!</a:t>
            </a:r>
          </a:p>
        </p:txBody>
      </p:sp>
    </p:spTree>
    <p:extLst>
      <p:ext uri="{BB962C8B-B14F-4D97-AF65-F5344CB8AC3E}">
        <p14:creationId xmlns:p14="http://schemas.microsoft.com/office/powerpoint/2010/main" val="2370844347"/>
      </p:ext>
    </p:extLst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 of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Every value is owned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One owner at a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When the owner leaves scope, what is owned gets dropped!</a:t>
            </a:r>
          </a:p>
        </p:txBody>
      </p:sp>
    </p:spTree>
    <p:extLst>
      <p:ext uri="{BB962C8B-B14F-4D97-AF65-F5344CB8AC3E}">
        <p14:creationId xmlns:p14="http://schemas.microsoft.com/office/powerpoint/2010/main" val="427908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F4BA-D9F2-B243-9376-61A3BCA5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7D972-1D62-3347-AEE5-D65B632B5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 is the range within a program for which an item (a value) is valid.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62AC-14B4-BD47-A939-0E10C0FF77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Citation: Rust Docs, “What is Ownership”, https://</a:t>
            </a:r>
            <a:r>
              <a:rPr lang="en-US" dirty="0" err="1"/>
              <a:t>doc.rust-lang.org</a:t>
            </a:r>
            <a:r>
              <a:rPr lang="en-US" dirty="0"/>
              <a:t>/book/ch04-01-what-is-ownership.html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DD1551-3A14-A7C8-42F3-C026F39F2B14}"/>
              </a:ext>
            </a:extLst>
          </p:cNvPr>
          <p:cNvCxnSpPr>
            <a:cxnSpLocks/>
          </p:cNvCxnSpPr>
          <p:nvPr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39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E4EF5-3A12-7142-AB1E-6579AC4298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PS TT Commons" panose="02000506040000020004" pitchFamily="2" charset="77"/>
              </a:rPr>
              <a:t>The Stack</a:t>
            </a:r>
          </a:p>
          <a:p>
            <a:r>
              <a:rPr lang="en-US" dirty="0"/>
              <a:t>Memory that is immediately available to your program and that is ordered (last-in first-out)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8F31C-0D77-B14B-AB88-2200A040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and the Heap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B61F3A-ABA8-C945-9768-A388ECB75D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latin typeface="PS TT Commons" panose="02000506040000020004" pitchFamily="2" charset="77"/>
              </a:rPr>
              <a:t>The Heap</a:t>
            </a:r>
          </a:p>
          <a:p>
            <a:r>
              <a:rPr lang="en-US" dirty="0"/>
              <a:t>A chunk of memory that is broadly available to your program. Your program must request what it needs</a:t>
            </a:r>
          </a:p>
        </p:txBody>
      </p:sp>
      <p:pic>
        <p:nvPicPr>
          <p:cNvPr id="1026" name="Picture 2" descr="stack">
            <a:extLst>
              <a:ext uri="{FF2B5EF4-FFF2-40B4-BE49-F238E27FC236}">
                <a16:creationId xmlns:a16="http://schemas.microsoft.com/office/drawing/2014/main" id="{6F586D46-E114-B14E-8FB7-CA4C78481238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2560638"/>
            <a:ext cx="3814762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opping-bag-2">
            <a:extLst>
              <a:ext uri="{FF2B5EF4-FFF2-40B4-BE49-F238E27FC236}">
                <a16:creationId xmlns:a16="http://schemas.microsoft.com/office/drawing/2014/main" id="{052E434C-5EF9-2945-A650-E7BC49B6B028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63" y="2560638"/>
            <a:ext cx="3814762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21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A7B40-FA17-F847-92C6-C42CF474A02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8EF3A-85A1-CE4C-8C36-094B0E57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vs. the Heap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CACE1-F569-CF42-B1D5-EA7EB4B3A8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3200" dirty="0"/>
              <a:t>Fast – the memory allocator does not need to request access</a:t>
            </a:r>
          </a:p>
          <a:p>
            <a:r>
              <a:rPr lang="en-US" sz="3200" dirty="0"/>
              <a:t>Contains ordered values - LIFO</a:t>
            </a:r>
          </a:p>
          <a:p>
            <a:r>
              <a:rPr lang="en-US" sz="3200" dirty="0"/>
              <a:t>Think ”compile-time” - everything on the stack has a known, fixed-size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BAFDDD-229B-3849-BBFB-678942A354E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solidFill>
            <a:schemeClr val="accent2"/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Heap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AD4A11-D896-F047-954D-DB241F7366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sz="3200" dirty="0"/>
              <a:t>Slower – must request access and follow a pointer </a:t>
            </a:r>
          </a:p>
          <a:p>
            <a:r>
              <a:rPr lang="en-US" sz="3200" dirty="0"/>
              <a:t>Values are not necessarily ordered</a:t>
            </a:r>
          </a:p>
          <a:p>
            <a:r>
              <a:rPr lang="en-US" sz="3200" dirty="0"/>
              <a:t>Memory is allocated at runtime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78563C-56FF-104E-BDF3-8F239CE82E8A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22424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r>
              <a:rPr lang="en-US" dirty="0"/>
              <a:t>Let’s imagine this code resides within a “main” function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a scope using curly braces.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Within this scope, “</a:t>
            </a:r>
            <a:r>
              <a:rPr lang="en-US" dirty="0" err="1"/>
              <a:t>my_number</a:t>
            </a:r>
            <a:r>
              <a:rPr lang="en-US" dirty="0"/>
              <a:t>” owns this value.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This will not compile! The value pointed to by the “</a:t>
            </a:r>
            <a:r>
              <a:rPr lang="en-US" dirty="0" err="1"/>
              <a:t>my_number</a:t>
            </a:r>
            <a:r>
              <a:rPr lang="en-US" dirty="0"/>
              <a:t>” variable is no longer in scope. The value has been “dropped”.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Example of simple stack-based scope</a:t>
            </a:r>
          </a:p>
          <a:p>
            <a:endParaRPr lang="en-US" dirty="0"/>
          </a:p>
          <a:p>
            <a:r>
              <a:rPr lang="en-US" dirty="0"/>
              <a:t>{</a:t>
            </a:r>
          </a:p>
          <a:p>
            <a:endParaRPr lang="en-US" dirty="0"/>
          </a:p>
          <a:p>
            <a:r>
              <a:rPr lang="en-US" dirty="0"/>
              <a:t>  let </a:t>
            </a:r>
            <a:r>
              <a:rPr lang="en-US" dirty="0" err="1"/>
              <a:t>my_number</a:t>
            </a:r>
            <a:r>
              <a:rPr lang="en-US" dirty="0"/>
              <a:t> = 1;</a:t>
            </a:r>
          </a:p>
          <a:p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println</a:t>
            </a:r>
            <a:r>
              <a:rPr lang="en-US" dirty="0"/>
              <a:t>!(“{}”, </a:t>
            </a:r>
            <a:r>
              <a:rPr lang="en-US" dirty="0" err="1"/>
              <a:t>my_number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314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9EF761-8559-BE42-831E-1C9777FE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25" y="3828369"/>
            <a:ext cx="15643560" cy="1315131"/>
          </a:xfrm>
        </p:spPr>
        <p:txBody>
          <a:bodyPr/>
          <a:lstStyle/>
          <a:p>
            <a:r>
              <a:rPr lang="en-US" sz="7200" dirty="0"/>
              <a:t>Stack-based ownership is simple</a:t>
            </a:r>
          </a:p>
        </p:txBody>
      </p:sp>
    </p:spTree>
    <p:extLst>
      <p:ext uri="{BB962C8B-B14F-4D97-AF65-F5344CB8AC3E}">
        <p14:creationId xmlns:p14="http://schemas.microsoft.com/office/powerpoint/2010/main" val="249284764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204798</TotalTime>
  <Words>968</Words>
  <Application>Microsoft Macintosh PowerPoint</Application>
  <PresentationFormat>Custom</PresentationFormat>
  <Paragraphs>201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Approaches to Memory Management</vt:lpstr>
      <vt:lpstr>Ownership gives us safety - without a Garbage Collector!</vt:lpstr>
      <vt:lpstr>The Rule of Three</vt:lpstr>
      <vt:lpstr>Scope</vt:lpstr>
      <vt:lpstr>The Stack and the Heap</vt:lpstr>
      <vt:lpstr>The Stack vs. the Heap</vt:lpstr>
      <vt:lpstr>PowerPoint Presentation</vt:lpstr>
      <vt:lpstr>Stack-based ownership is simple</vt:lpstr>
      <vt:lpstr>PowerPoint Presentation</vt:lpstr>
      <vt:lpstr>PowerPoint Presentation</vt:lpstr>
      <vt:lpstr>What about deep copies?</vt:lpstr>
      <vt:lpstr>PowerPoint Presentation</vt:lpstr>
      <vt:lpstr>PowerPoint Presentation</vt:lpstr>
      <vt:lpstr>References and Slices</vt:lpstr>
      <vt:lpstr>Categories</vt:lpstr>
      <vt:lpstr>Rules with References</vt:lpstr>
      <vt:lpstr>PowerPoint Presentation</vt:lpstr>
      <vt:lpstr>Slice – a reference to a contiguous sequence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Zachary Bennett</cp:lastModifiedBy>
  <cp:revision>1624</cp:revision>
  <cp:lastPrinted>2021-01-14T21:20:43Z</cp:lastPrinted>
  <dcterms:created xsi:type="dcterms:W3CDTF">2020-12-18T20:24:02Z</dcterms:created>
  <dcterms:modified xsi:type="dcterms:W3CDTF">2023-08-27T01:03:10Z</dcterms:modified>
</cp:coreProperties>
</file>